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5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7" r:id="rId10"/>
    <p:sldId id="398" r:id="rId11"/>
    <p:sldId id="399" r:id="rId12"/>
    <p:sldId id="400" r:id="rId13"/>
    <p:sldId id="339" r:id="rId14"/>
    <p:sldId id="402" r:id="rId15"/>
    <p:sldId id="403" r:id="rId16"/>
    <p:sldId id="404" r:id="rId17"/>
    <p:sldId id="522" r:id="rId18"/>
    <p:sldId id="524" r:id="rId19"/>
    <p:sldId id="525" r:id="rId20"/>
    <p:sldId id="526" r:id="rId21"/>
    <p:sldId id="340" r:id="rId22"/>
    <p:sldId id="341" r:id="rId23"/>
    <p:sldId id="527" r:id="rId24"/>
    <p:sldId id="342" r:id="rId25"/>
    <p:sldId id="343" r:id="rId26"/>
    <p:sldId id="344" r:id="rId27"/>
    <p:sldId id="345" r:id="rId28"/>
    <p:sldId id="405" r:id="rId29"/>
    <p:sldId id="346" r:id="rId30"/>
    <p:sldId id="347" r:id="rId31"/>
    <p:sldId id="512" r:id="rId32"/>
    <p:sldId id="513" r:id="rId33"/>
    <p:sldId id="515" r:id="rId34"/>
    <p:sldId id="514" r:id="rId35"/>
    <p:sldId id="502" r:id="rId36"/>
    <p:sldId id="348" r:id="rId37"/>
    <p:sldId id="349" r:id="rId38"/>
    <p:sldId id="351" r:id="rId39"/>
    <p:sldId id="352" r:id="rId40"/>
    <p:sldId id="353" r:id="rId41"/>
    <p:sldId id="354" r:id="rId42"/>
    <p:sldId id="355" r:id="rId43"/>
    <p:sldId id="415" r:id="rId44"/>
    <p:sldId id="414" r:id="rId45"/>
    <p:sldId id="416" r:id="rId46"/>
    <p:sldId id="417" r:id="rId47"/>
    <p:sldId id="418" r:id="rId48"/>
    <p:sldId id="419" r:id="rId49"/>
    <p:sldId id="420" r:id="rId50"/>
    <p:sldId id="421" r:id="rId51"/>
    <p:sldId id="423" r:id="rId52"/>
    <p:sldId id="533" r:id="rId53"/>
    <p:sldId id="424" r:id="rId54"/>
    <p:sldId id="356" r:id="rId55"/>
    <p:sldId id="503" r:id="rId56"/>
    <p:sldId id="516" r:id="rId57"/>
    <p:sldId id="425" r:id="rId58"/>
    <p:sldId id="426" r:id="rId59"/>
    <p:sldId id="427" r:id="rId60"/>
    <p:sldId id="429" r:id="rId61"/>
    <p:sldId id="430" r:id="rId62"/>
    <p:sldId id="517" r:id="rId63"/>
    <p:sldId id="431" r:id="rId64"/>
    <p:sldId id="432" r:id="rId65"/>
    <p:sldId id="433" r:id="rId66"/>
    <p:sldId id="511" r:id="rId67"/>
    <p:sldId id="518" r:id="rId68"/>
    <p:sldId id="528" r:id="rId69"/>
    <p:sldId id="358" r:id="rId70"/>
    <p:sldId id="359" r:id="rId71"/>
    <p:sldId id="439" r:id="rId72"/>
    <p:sldId id="529" r:id="rId73"/>
    <p:sldId id="530" r:id="rId74"/>
    <p:sldId id="440" r:id="rId75"/>
    <p:sldId id="362" r:id="rId76"/>
    <p:sldId id="441" r:id="rId77"/>
    <p:sldId id="361" r:id="rId78"/>
    <p:sldId id="442" r:id="rId79"/>
    <p:sldId id="363" r:id="rId80"/>
    <p:sldId id="364" r:id="rId81"/>
    <p:sldId id="519" r:id="rId82"/>
    <p:sldId id="531" r:id="rId83"/>
    <p:sldId id="520" r:id="rId84"/>
    <p:sldId id="444" r:id="rId85"/>
    <p:sldId id="370" r:id="rId86"/>
    <p:sldId id="445" r:id="rId87"/>
    <p:sldId id="371" r:id="rId88"/>
    <p:sldId id="372" r:id="rId89"/>
    <p:sldId id="446" r:id="rId90"/>
    <p:sldId id="373" r:id="rId91"/>
    <p:sldId id="374" r:id="rId92"/>
    <p:sldId id="375" r:id="rId93"/>
    <p:sldId id="447" r:id="rId94"/>
    <p:sldId id="532" r:id="rId95"/>
    <p:sldId id="377" r:id="rId96"/>
    <p:sldId id="378" r:id="rId97"/>
    <p:sldId id="379" r:id="rId98"/>
    <p:sldId id="380" r:id="rId99"/>
    <p:sldId id="381" r:id="rId100"/>
    <p:sldId id="382" r:id="rId101"/>
    <p:sldId id="448" r:id="rId102"/>
    <p:sldId id="449" r:id="rId103"/>
    <p:sldId id="521" r:id="rId104"/>
    <p:sldId id="450" r:id="rId105"/>
    <p:sldId id="451" r:id="rId106"/>
    <p:sldId id="383" r:id="rId107"/>
    <p:sldId id="384" r:id="rId108"/>
    <p:sldId id="385" r:id="rId109"/>
    <p:sldId id="452" r:id="rId110"/>
    <p:sldId id="388" r:id="rId111"/>
    <p:sldId id="506" r:id="rId112"/>
    <p:sldId id="507" r:id="rId113"/>
    <p:sldId id="508" r:id="rId114"/>
    <p:sldId id="509" r:id="rId115"/>
    <p:sldId id="390" r:id="rId116"/>
    <p:sldId id="392" r:id="rId117"/>
    <p:sldId id="393" r:id="rId118"/>
    <p:sldId id="394" r:id="rId119"/>
    <p:sldId id="486" r:id="rId120"/>
    <p:sldId id="501" r:id="rId121"/>
    <p:sldId id="497" r:id="rId122"/>
    <p:sldId id="498" r:id="rId123"/>
    <p:sldId id="499" r:id="rId124"/>
    <p:sldId id="500" r:id="rId125"/>
    <p:sldId id="453" r:id="rId126"/>
    <p:sldId id="454" r:id="rId127"/>
    <p:sldId id="455" r:id="rId128"/>
    <p:sldId id="456" r:id="rId129"/>
    <p:sldId id="457" r:id="rId130"/>
    <p:sldId id="505" r:id="rId131"/>
    <p:sldId id="458" r:id="rId132"/>
    <p:sldId id="504" r:id="rId133"/>
    <p:sldId id="459" r:id="rId1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257D"/>
    <a:srgbClr val="FF99CC"/>
    <a:srgbClr val="FFFFFF"/>
    <a:srgbClr val="BD92DE"/>
    <a:srgbClr val="AA1BB5"/>
    <a:srgbClr val="FEF2E6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0615" autoAdjust="0"/>
  </p:normalViewPr>
  <p:slideViewPr>
    <p:cSldViewPr snapToGrid="0">
      <p:cViewPr varScale="1">
        <p:scale>
          <a:sx n="67" d="100"/>
          <a:sy n="67" d="100"/>
        </p:scale>
        <p:origin x="216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</a:t>
            </a:r>
          </a:p>
          <a:p>
            <a:r>
              <a:rPr lang="en-US" dirty="0"/>
              <a:t>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  <a:p>
            <a:endParaRPr lang="en-US" dirty="0"/>
          </a:p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each of them</a:t>
            </a:r>
          </a:p>
          <a:p>
            <a:r>
              <a:rPr lang="en-US" dirty="0"/>
              <a:t>Work on the specification</a:t>
            </a:r>
          </a:p>
          <a:p>
            <a:r>
              <a:rPr lang="en-US" dirty="0"/>
              <a:t>Independently</a:t>
            </a:r>
          </a:p>
          <a:p>
            <a:r>
              <a:rPr lang="en-US" dirty="0"/>
              <a:t>Of one another…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At the same time…</a:t>
            </a:r>
          </a:p>
          <a:p>
            <a:endParaRPr lang="en-US" dirty="0"/>
          </a:p>
          <a:p>
            <a:r>
              <a:rPr lang="en-US" dirty="0"/>
              <a:t>One might think</a:t>
            </a:r>
          </a:p>
          <a:p>
            <a:r>
              <a:rPr lang="en-US" dirty="0"/>
              <a:t>That’s not such</a:t>
            </a:r>
          </a:p>
          <a:p>
            <a:r>
              <a:rPr lang="en-US" dirty="0"/>
              <a:t>A great idea.</a:t>
            </a:r>
          </a:p>
          <a:p>
            <a:endParaRPr lang="en-US" dirty="0"/>
          </a:p>
          <a:p>
            <a:r>
              <a:rPr lang="en-US" dirty="0"/>
              <a:t>And it really wasn’t.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 an agreement</a:t>
            </a:r>
          </a:p>
          <a:p>
            <a:r>
              <a:rPr lang="en-US" dirty="0"/>
              <a:t>to work together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r>
              <a:rPr lang="en-US" dirty="0"/>
              <a:t>that the HTML Specification</a:t>
            </a:r>
          </a:p>
          <a:p>
            <a:r>
              <a:rPr lang="en-US" dirty="0"/>
              <a:t>work would  be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4040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r>
              <a:rPr lang="en-US" dirty="0"/>
              <a:t>And everyone cheers.</a:t>
            </a:r>
          </a:p>
          <a:p>
            <a:r>
              <a:rPr lang="en-US" dirty="0"/>
              <a:t>&lt;CHEERS&gt;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Or very WELL KNOWN,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Ooh a process document</a:t>
            </a:r>
          </a:p>
          <a:p>
            <a:r>
              <a:rPr lang="en-US" dirty="0"/>
              <a:t>That sounds like fun!</a:t>
            </a:r>
          </a:p>
          <a:p>
            <a:endParaRPr lang="en-US" dirty="0"/>
          </a:p>
          <a:p>
            <a:r>
              <a:rPr lang="en-US" dirty="0"/>
              <a:t>It wasn’t.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Seriously, it is</a:t>
            </a:r>
          </a:p>
          <a:p>
            <a:r>
              <a:rPr lang="en-US" dirty="0"/>
              <a:t>An awful thing</a:t>
            </a:r>
          </a:p>
          <a:p>
            <a:r>
              <a:rPr lang="en-US" dirty="0"/>
              <a:t>To have to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</a:t>
            </a:r>
          </a:p>
          <a:p>
            <a:r>
              <a:rPr lang="en-US" dirty="0"/>
              <a:t>Because it means</a:t>
            </a:r>
          </a:p>
          <a:p>
            <a:r>
              <a:rPr lang="en-US" dirty="0"/>
              <a:t>Talking to other people,</a:t>
            </a:r>
          </a:p>
          <a:p>
            <a:r>
              <a:rPr lang="en-US" dirty="0"/>
              <a:t>Reaching out and </a:t>
            </a:r>
          </a:p>
          <a:p>
            <a:r>
              <a:rPr lang="en-US" dirty="0"/>
              <a:t>Building communications.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And not everyone</a:t>
            </a:r>
          </a:p>
          <a:p>
            <a:r>
              <a:rPr lang="en-US" dirty="0"/>
              <a:t>Is good at selling.</a:t>
            </a:r>
          </a:p>
          <a:p>
            <a:endParaRPr lang="en-US" dirty="0"/>
          </a:p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Or Safari,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If you are an incredibly dashing</a:t>
            </a:r>
          </a:p>
          <a:p>
            <a:r>
              <a:rPr lang="en-US" dirty="0"/>
              <a:t>but not very popular</a:t>
            </a:r>
          </a:p>
          <a:p>
            <a:r>
              <a:rPr lang="en-US" dirty="0"/>
              <a:t>Or well known,</a:t>
            </a:r>
          </a:p>
          <a:p>
            <a:r>
              <a:rPr lang="en-US" dirty="0"/>
              <a:t>Or highly introverted,</a:t>
            </a:r>
          </a:p>
          <a:p>
            <a:r>
              <a:rPr lang="en-US" dirty="0"/>
              <a:t>Web developer named Glen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exactly </a:t>
            </a:r>
          </a:p>
          <a:p>
            <a:r>
              <a:rPr lang="en-US" dirty="0"/>
              <a:t>Keep the phone numbers</a:t>
            </a:r>
          </a:p>
          <a:p>
            <a:r>
              <a:rPr lang="en-US" dirty="0"/>
              <a:t>Of Browser manufacturers</a:t>
            </a:r>
          </a:p>
          <a:p>
            <a:r>
              <a:rPr lang="en-US" dirty="0"/>
              <a:t>In his phone…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545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 few articles.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And still nobody</a:t>
            </a:r>
          </a:p>
          <a:p>
            <a:r>
              <a:rPr lang="en-US" dirty="0"/>
              <a:t>Pays any attention.</a:t>
            </a:r>
          </a:p>
          <a:p>
            <a:endParaRPr lang="en-US" dirty="0"/>
          </a:p>
          <a:p>
            <a:r>
              <a:rPr lang="en-US" dirty="0"/>
              <a:t>You 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tell</a:t>
            </a:r>
          </a:p>
          <a:p>
            <a:r>
              <a:rPr lang="en-US" dirty="0"/>
              <a:t>The best developers</a:t>
            </a:r>
          </a:p>
          <a:p>
            <a:r>
              <a:rPr lang="en-US" dirty="0"/>
              <a:t>In the whole world</a:t>
            </a:r>
          </a:p>
          <a:p>
            <a:r>
              <a:rPr lang="en-US" dirty="0"/>
              <a:t>About your idea!</a:t>
            </a:r>
          </a:p>
          <a:p>
            <a:endParaRPr lang="en-US" dirty="0"/>
          </a:p>
          <a:p>
            <a:r>
              <a:rPr lang="en-US" dirty="0"/>
              <a:t>HI EVERYONE!</a:t>
            </a:r>
          </a:p>
          <a:p>
            <a:endParaRPr lang="en-US" dirty="0"/>
          </a:p>
          <a:p>
            <a:r>
              <a:rPr lang="en-US" dirty="0"/>
              <a:t>You take a room full</a:t>
            </a:r>
          </a:p>
          <a:p>
            <a:r>
              <a:rPr lang="en-US" dirty="0"/>
              <a:t>Of great minds</a:t>
            </a:r>
          </a:p>
          <a:p>
            <a:r>
              <a:rPr lang="en-US" dirty="0"/>
              <a:t>And you </a:t>
            </a:r>
          </a:p>
          <a:p>
            <a:r>
              <a:rPr lang="en-US" dirty="0"/>
              <a:t>Tell them all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Focus Traversal API Proposal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Formal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 system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subsystem.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work,</a:t>
            </a:r>
          </a:p>
          <a:p>
            <a:r>
              <a:rPr lang="en-US" dirty="0"/>
              <a:t>creates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dive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What are some of its problems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endParaRPr lang="en-US" dirty="0"/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endParaRPr lang="en-US" dirty="0"/>
          </a:p>
          <a:p>
            <a:r>
              <a:rPr lang="en-US" dirty="0"/>
              <a:t>And functions </a:t>
            </a:r>
          </a:p>
          <a:p>
            <a:r>
              <a:rPr lang="en-US" dirty="0"/>
              <a:t>for incrementing and decrementing focus</a:t>
            </a:r>
          </a:p>
          <a:p>
            <a:endParaRPr lang="en-US" dirty="0"/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</a:t>
            </a:r>
          </a:p>
          <a:p>
            <a:r>
              <a:rPr lang="en-US" dirty="0"/>
              <a:t>To make </a:t>
            </a:r>
            <a:r>
              <a:rPr lang="en-US" dirty="0" err="1"/>
              <a:t>everyones</a:t>
            </a:r>
            <a:endParaRPr lang="en-US" dirty="0"/>
          </a:p>
          <a:p>
            <a:r>
              <a:rPr lang="en-US" dirty="0"/>
              <a:t>Lives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that you can use today</a:t>
            </a:r>
          </a:p>
          <a:p>
            <a:endParaRPr lang="en-US" dirty="0"/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I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and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Or know anyone </a:t>
            </a:r>
          </a:p>
          <a:p>
            <a:r>
              <a:rPr lang="en-US" dirty="0"/>
              <a:t>I could reach out to…</a:t>
            </a:r>
          </a:p>
          <a:p>
            <a:endParaRPr lang="en-US" dirty="0"/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together</a:t>
            </a:r>
          </a:p>
          <a:p>
            <a:r>
              <a:rPr lang="en-US" dirty="0"/>
              <a:t>How we can all</a:t>
            </a:r>
          </a:p>
          <a:p>
            <a:r>
              <a:rPr lang="en-US" dirty="0"/>
              <a:t>advance focus!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retweeting.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know</a:t>
            </a:r>
          </a:p>
          <a:p>
            <a:r>
              <a:rPr lang="en-US" dirty="0"/>
              <a:t>exactly what</a:t>
            </a:r>
          </a:p>
          <a:p>
            <a:r>
              <a:rPr lang="en-US" dirty="0"/>
              <a:t>we are talking about.</a:t>
            </a:r>
          </a:p>
          <a:p>
            <a:endParaRPr lang="en-US" dirty="0"/>
          </a:p>
          <a:p>
            <a:r>
              <a:rPr lang="en-US" dirty="0"/>
              <a:t>So</a:t>
            </a:r>
          </a:p>
          <a:p>
            <a:r>
              <a:rPr lang="en-US" dirty="0"/>
              <a:t>To be very clear,</a:t>
            </a:r>
          </a:p>
          <a:p>
            <a:r>
              <a:rPr lang="en-US" dirty="0"/>
              <a:t>When I speak about Focus,</a:t>
            </a:r>
          </a:p>
          <a:p>
            <a:r>
              <a:rPr lang="en-US" dirty="0"/>
              <a:t>I am talking about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not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30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cute as this is</a:t>
            </a:r>
          </a:p>
          <a:p>
            <a:r>
              <a:rPr lang="en-US" dirty="0"/>
              <a:t>We are only</a:t>
            </a:r>
          </a:p>
          <a:p>
            <a:r>
              <a:rPr lang="en-US" dirty="0"/>
              <a:t>Talking about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4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On our keyboard</a:t>
            </a:r>
          </a:p>
          <a:p>
            <a:r>
              <a:rPr lang="en-US" dirty="0"/>
              <a:t>Focus is the system</a:t>
            </a:r>
          </a:p>
          <a:p>
            <a:r>
              <a:rPr lang="en-US" dirty="0"/>
              <a:t>That directs that keystroke</a:t>
            </a:r>
          </a:p>
          <a:p>
            <a:r>
              <a:rPr lang="en-US" dirty="0"/>
              <a:t>to our form</a:t>
            </a:r>
          </a:p>
          <a:p>
            <a:r>
              <a:rPr lang="en-US" dirty="0"/>
              <a:t>And specifically</a:t>
            </a:r>
          </a:p>
          <a:p>
            <a:r>
              <a:rPr lang="en-US" dirty="0"/>
              <a:t>To our field.</a:t>
            </a:r>
          </a:p>
          <a:p>
            <a:endParaRPr lang="en-US" dirty="0"/>
          </a:p>
          <a:p>
            <a:r>
              <a:rPr lang="en-US" dirty="0"/>
              <a:t>So when I press the </a:t>
            </a:r>
          </a:p>
          <a:p>
            <a:r>
              <a:rPr lang="en-US" dirty="0"/>
              <a:t>G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System</a:t>
            </a:r>
          </a:p>
          <a:p>
            <a:r>
              <a:rPr lang="en-US" dirty="0"/>
              <a:t>Ensures that the G</a:t>
            </a:r>
          </a:p>
          <a:p>
            <a:r>
              <a:rPr lang="en-US" dirty="0"/>
              <a:t>Appears in the correct place.</a:t>
            </a:r>
          </a:p>
          <a:p>
            <a:endParaRPr lang="en-US" dirty="0"/>
          </a:p>
          <a:p>
            <a:r>
              <a:rPr lang="en-US" dirty="0"/>
              <a:t>Specifically,</a:t>
            </a:r>
          </a:p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  <a:p>
            <a:r>
              <a:rPr lang="en-US" dirty="0"/>
              <a:t>Any user input</a:t>
            </a:r>
          </a:p>
          <a:p>
            <a:r>
              <a:rPr lang="en-US" dirty="0"/>
              <a:t>Of any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Only one location,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because only one thing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</a:t>
            </a:r>
          </a:p>
          <a:p>
            <a:r>
              <a:rPr lang="en-US" dirty="0"/>
              <a:t>Our computers do</a:t>
            </a:r>
          </a:p>
          <a:p>
            <a:r>
              <a:rPr lang="en-US" dirty="0"/>
              <a:t>A series of </a:t>
            </a:r>
          </a:p>
          <a:p>
            <a:r>
              <a:rPr lang="en-US" dirty="0"/>
              <a:t>Focus decisions</a:t>
            </a:r>
          </a:p>
          <a:p>
            <a:r>
              <a:rPr lang="en-US" dirty="0"/>
              <a:t>To determine where that is.</a:t>
            </a:r>
          </a:p>
          <a:p>
            <a:endParaRPr lang="en-US" dirty="0"/>
          </a:p>
          <a:p>
            <a:r>
              <a:rPr lang="en-US" dirty="0"/>
              <a:t>For example,</a:t>
            </a:r>
          </a:p>
          <a:p>
            <a:r>
              <a:rPr lang="en-US" dirty="0"/>
              <a:t>When we press a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13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A keystroke occurred.</a:t>
            </a:r>
          </a:p>
          <a:p>
            <a:endParaRPr lang="en-US" dirty="0"/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determines what key was pressed.</a:t>
            </a:r>
          </a:p>
          <a:p>
            <a:endParaRPr lang="en-US" dirty="0"/>
          </a:p>
          <a:p>
            <a:r>
              <a:rPr lang="en-US" dirty="0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finds the associated </a:t>
            </a:r>
          </a:p>
          <a:p>
            <a:r>
              <a:rPr lang="en-US" dirty="0"/>
              <a:t>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focus is changed</a:t>
            </a:r>
          </a:p>
          <a:p>
            <a:r>
              <a:rPr lang="en-US" dirty="0"/>
              <a:t>In a document,</a:t>
            </a:r>
          </a:p>
          <a:p>
            <a:r>
              <a:rPr lang="en-US" dirty="0"/>
              <a:t>It is tracked,</a:t>
            </a:r>
          </a:p>
          <a:p>
            <a:r>
              <a:rPr lang="en-US" dirty="0"/>
              <a:t>In the </a:t>
            </a:r>
            <a:r>
              <a:rPr lang="en-US" dirty="0" err="1"/>
              <a:t>ActiveElement</a:t>
            </a:r>
            <a:r>
              <a:rPr lang="en-US" dirty="0"/>
              <a:t> property.</a:t>
            </a:r>
          </a:p>
          <a:p>
            <a:endParaRPr lang="en-US" dirty="0"/>
          </a:p>
          <a:p>
            <a:r>
              <a:rPr lang="en-US" dirty="0"/>
              <a:t>So for our keypress</a:t>
            </a:r>
          </a:p>
          <a:p>
            <a:r>
              <a:rPr lang="en-US" dirty="0"/>
              <a:t>The browser</a:t>
            </a:r>
          </a:p>
          <a:p>
            <a:r>
              <a:rPr lang="en-US" dirty="0"/>
              <a:t>translates the keystroke </a:t>
            </a:r>
          </a:p>
          <a:p>
            <a:r>
              <a:rPr lang="en-US" dirty="0"/>
              <a:t>into an event</a:t>
            </a:r>
          </a:p>
          <a:p>
            <a:r>
              <a:rPr lang="en-US" dirty="0"/>
              <a:t>And fires that event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r>
              <a:rPr lang="en-US" dirty="0"/>
              <a:t>This is called </a:t>
            </a:r>
          </a:p>
          <a:p>
            <a:r>
              <a:rPr lang="en-US" dirty="0"/>
              <a:t>the Focus flow…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series of focus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Along with the two methods</a:t>
            </a:r>
          </a:p>
          <a:p>
            <a:r>
              <a:rPr lang="en-US" dirty="0"/>
              <a:t>focus() and blur()</a:t>
            </a:r>
          </a:p>
          <a:p>
            <a:endParaRPr lang="en-US" dirty="0"/>
          </a:p>
          <a:p>
            <a:r>
              <a:rPr lang="en-US" dirty="0"/>
              <a:t>And the four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r>
              <a:rPr lang="en-US" dirty="0"/>
              <a:t>As we just said</a:t>
            </a:r>
          </a:p>
          <a:p>
            <a:r>
              <a:rPr lang="en-US" dirty="0"/>
              <a:t>Is a document</a:t>
            </a:r>
          </a:p>
          <a:p>
            <a:r>
              <a:rPr lang="en-US" dirty="0"/>
              <a:t>Level property</a:t>
            </a:r>
          </a:p>
          <a:p>
            <a:r>
              <a:rPr lang="en-US" dirty="0"/>
              <a:t>Which tracks</a:t>
            </a:r>
          </a:p>
          <a:p>
            <a:r>
              <a:rPr lang="en-US" dirty="0"/>
              <a:t>What element,</a:t>
            </a:r>
          </a:p>
          <a:p>
            <a:r>
              <a:rPr lang="en-US" dirty="0"/>
              <a:t>If any,</a:t>
            </a:r>
          </a:p>
          <a:p>
            <a:r>
              <a:rPr lang="en-US" dirty="0"/>
              <a:t>Within the document,</a:t>
            </a:r>
          </a:p>
          <a:p>
            <a:r>
              <a:rPr lang="en-US" dirty="0"/>
              <a:t>Is currently holding 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88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focus() method,</a:t>
            </a:r>
          </a:p>
          <a:p>
            <a:r>
              <a:rPr lang="en-US" dirty="0"/>
              <a:t>Is used</a:t>
            </a:r>
          </a:p>
          <a:p>
            <a:r>
              <a:rPr lang="en-US" dirty="0"/>
              <a:t>On some given element</a:t>
            </a:r>
          </a:p>
          <a:p>
            <a:r>
              <a:rPr lang="en-US" dirty="0"/>
              <a:t>To request</a:t>
            </a:r>
          </a:p>
          <a:p>
            <a:r>
              <a:rPr lang="en-US" dirty="0"/>
              <a:t>That focus be set</a:t>
            </a:r>
          </a:p>
          <a:p>
            <a:r>
              <a:rPr lang="en-US" dirty="0"/>
              <a:t>To that element.</a:t>
            </a:r>
          </a:p>
          <a:p>
            <a:r>
              <a:rPr lang="en-US" dirty="0"/>
              <a:t>But only if that element</a:t>
            </a:r>
          </a:p>
          <a:p>
            <a:r>
              <a:rPr lang="en-US" dirty="0"/>
              <a:t>Can hold the focus.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0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blur() method</a:t>
            </a:r>
          </a:p>
          <a:p>
            <a:r>
              <a:rPr lang="en-US" dirty="0"/>
              <a:t>Is used on  an element</a:t>
            </a:r>
          </a:p>
          <a:p>
            <a:r>
              <a:rPr lang="en-US" dirty="0"/>
              <a:t>That currently has the focus</a:t>
            </a:r>
          </a:p>
          <a:p>
            <a:r>
              <a:rPr lang="en-US" dirty="0"/>
              <a:t>To tell it</a:t>
            </a:r>
          </a:p>
          <a:p>
            <a:r>
              <a:rPr lang="en-US" dirty="0"/>
              <a:t>To release the focus.</a:t>
            </a:r>
          </a:p>
          <a:p>
            <a:endParaRPr lang="en-US" dirty="0"/>
          </a:p>
          <a:p>
            <a:r>
              <a:rPr lang="en-US" dirty="0"/>
              <a:t>My personal experience </a:t>
            </a:r>
          </a:p>
          <a:p>
            <a:r>
              <a:rPr lang="en-US" dirty="0"/>
              <a:t>Has found</a:t>
            </a:r>
          </a:p>
          <a:p>
            <a:r>
              <a:rPr lang="en-US" dirty="0"/>
              <a:t>That calling blur()</a:t>
            </a:r>
          </a:p>
          <a:p>
            <a:r>
              <a:rPr lang="en-US" dirty="0"/>
              <a:t>Can have unpredictable effects.</a:t>
            </a:r>
          </a:p>
          <a:p>
            <a:r>
              <a:rPr lang="en-US" dirty="0"/>
              <a:t>And even </a:t>
            </a:r>
          </a:p>
          <a:p>
            <a:r>
              <a:rPr lang="en-US" dirty="0"/>
              <a:t>The HTML Specification</a:t>
            </a:r>
          </a:p>
          <a:p>
            <a:r>
              <a:rPr lang="en-US" dirty="0"/>
              <a:t>Actually recommends</a:t>
            </a:r>
          </a:p>
          <a:p>
            <a:r>
              <a:rPr lang="en-US" dirty="0"/>
              <a:t>Not using blur().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294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Also provides us</a:t>
            </a:r>
          </a:p>
          <a:p>
            <a:r>
              <a:rPr lang="en-US" dirty="0"/>
              <a:t>With four events</a:t>
            </a:r>
          </a:p>
          <a:p>
            <a:r>
              <a:rPr lang="en-US" dirty="0"/>
              <a:t>That are triggered</a:t>
            </a:r>
          </a:p>
          <a:p>
            <a:r>
              <a:rPr lang="en-US" dirty="0"/>
              <a:t>Whenever </a:t>
            </a:r>
            <a:r>
              <a:rPr lang="en-US" dirty="0" err="1"/>
              <a:t>foucs</a:t>
            </a:r>
            <a:r>
              <a:rPr lang="en-US" dirty="0"/>
              <a:t> changes.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Focusin</a:t>
            </a:r>
            <a:r>
              <a:rPr lang="en-US" dirty="0"/>
              <a:t> and focus events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about to receive or receiving</a:t>
            </a:r>
          </a:p>
          <a:p>
            <a:r>
              <a:rPr lang="en-US" dirty="0"/>
              <a:t>The focus.</a:t>
            </a:r>
          </a:p>
          <a:p>
            <a:endParaRPr lang="en-US" dirty="0"/>
          </a:p>
          <a:p>
            <a:r>
              <a:rPr lang="en-US" dirty="0" err="1"/>
              <a:t>Focusout</a:t>
            </a:r>
            <a:r>
              <a:rPr lang="en-US" dirty="0"/>
              <a:t> and blur</a:t>
            </a:r>
          </a:p>
          <a:p>
            <a:r>
              <a:rPr lang="en-US" dirty="0"/>
              <a:t>Occur when an element</a:t>
            </a:r>
          </a:p>
          <a:p>
            <a:r>
              <a:rPr lang="en-US" dirty="0"/>
              <a:t>Is losing the focus.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7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7 pieces</a:t>
            </a:r>
          </a:p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endParaRPr lang="en-US" dirty="0"/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subsystem;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Or does it?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So, 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  <a:p>
            <a:r>
              <a:rPr lang="en-US" dirty="0"/>
              <a:t>Like this…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</a:t>
            </a:r>
          </a:p>
          <a:p>
            <a:r>
              <a:rPr lang="en-US" dirty="0"/>
              <a:t>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actually</a:t>
            </a:r>
          </a:p>
          <a:p>
            <a:r>
              <a:rPr lang="en-US" dirty="0"/>
              <a:t>a pretty common request</a:t>
            </a:r>
          </a:p>
          <a:p>
            <a:r>
              <a:rPr lang="en-US" dirty="0"/>
              <a:t>for customers to make</a:t>
            </a:r>
          </a:p>
          <a:p>
            <a:r>
              <a:rPr lang="en-US" dirty="0"/>
              <a:t>And one I have heard</a:t>
            </a:r>
          </a:p>
          <a:p>
            <a:r>
              <a:rPr lang="en-US" dirty="0"/>
              <a:t>Time and time again.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going through</a:t>
            </a:r>
          </a:p>
          <a:p>
            <a:r>
              <a:rPr lang="en-US" dirty="0"/>
              <a:t>This code very quickly…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</a:t>
            </a:r>
          </a:p>
          <a:p>
            <a:r>
              <a:rPr lang="en-US" dirty="0"/>
              <a:t>  	</a:t>
            </a:r>
          </a:p>
          <a:p>
            <a:r>
              <a:rPr lang="en-US" dirty="0"/>
              <a:t>With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You provide the name</a:t>
            </a:r>
          </a:p>
          <a:p>
            <a:r>
              <a:rPr lang="en-US" dirty="0"/>
              <a:t>Of the component your are defining</a:t>
            </a:r>
          </a:p>
          <a:p>
            <a:endParaRPr lang="en-US" dirty="0"/>
          </a:p>
          <a:p>
            <a:r>
              <a:rPr lang="en-US" dirty="0"/>
              <a:t>And a function</a:t>
            </a:r>
          </a:p>
          <a:p>
            <a:r>
              <a:rPr lang="en-US" dirty="0"/>
              <a:t>That describes the details </a:t>
            </a:r>
          </a:p>
          <a:p>
            <a:r>
              <a:rPr lang="en-US" dirty="0"/>
              <a:t>Of the new component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</a:t>
            </a:r>
          </a:p>
          <a:p>
            <a:r>
              <a:rPr lang="en-US" dirty="0"/>
              <a:t>Web Component code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Yet,</a:t>
            </a:r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105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There exists</a:t>
            </a:r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303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 or ANCHOR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the first SUMMARY child</a:t>
            </a:r>
          </a:p>
          <a:p>
            <a:r>
              <a:rPr lang="en-US" dirty="0"/>
              <a:t>Of a DETAILS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929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/>
              <a:t>Literally</a:t>
            </a:r>
          </a:p>
          <a:p>
            <a:r>
              <a:rPr lang="en-US" dirty="0"/>
              <a:t>1000 other cases.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doesn’t</a:t>
            </a:r>
          </a:p>
          <a:p>
            <a:r>
              <a:rPr lang="en-US" dirty="0"/>
              <a:t>Even begin to take</a:t>
            </a:r>
          </a:p>
          <a:p>
            <a:r>
              <a:rPr lang="en-US" dirty="0"/>
              <a:t>Into account</a:t>
            </a:r>
          </a:p>
          <a:p>
            <a:r>
              <a:rPr lang="en-US" dirty="0"/>
              <a:t>The ARIA stuff</a:t>
            </a:r>
          </a:p>
          <a:p>
            <a:r>
              <a:rPr lang="en-US" dirty="0"/>
              <a:t>Which has </a:t>
            </a:r>
          </a:p>
          <a:p>
            <a:r>
              <a:rPr lang="en-US" dirty="0"/>
              <a:t>HUGE implications</a:t>
            </a:r>
          </a:p>
          <a:p>
            <a:r>
              <a:rPr lang="en-US" dirty="0"/>
              <a:t>On focus</a:t>
            </a:r>
          </a:p>
          <a:p>
            <a:r>
              <a:rPr lang="en-US" dirty="0"/>
              <a:t>And focus traversal.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106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what allows focus </a:t>
            </a:r>
          </a:p>
          <a:p>
            <a:r>
              <a:rPr lang="en-US" dirty="0"/>
              <a:t>and what doesn’t </a:t>
            </a:r>
          </a:p>
          <a:p>
            <a:r>
              <a:rPr lang="en-US" dirty="0"/>
              <a:t>is tricky </a:t>
            </a:r>
          </a:p>
          <a:p>
            <a:r>
              <a:rPr lang="en-US" dirty="0"/>
              <a:t>and full of </a:t>
            </a:r>
          </a:p>
          <a:p>
            <a:r>
              <a:rPr lang="en-US" dirty="0"/>
              <a:t>literally thousands </a:t>
            </a:r>
          </a:p>
          <a:p>
            <a:r>
              <a:rPr lang="en-US" dirty="0"/>
              <a:t>of edge cases.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912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compare</a:t>
            </a:r>
          </a:p>
          <a:p>
            <a:r>
              <a:rPr lang="en-US" dirty="0"/>
              <a:t>All the ways an element</a:t>
            </a:r>
          </a:p>
          <a:p>
            <a:r>
              <a:rPr lang="en-US" dirty="0"/>
              <a:t>Can be focusable</a:t>
            </a:r>
          </a:p>
          <a:p>
            <a:r>
              <a:rPr lang="en-US" dirty="0"/>
              <a:t>And all the edge cases</a:t>
            </a:r>
          </a:p>
          <a:p>
            <a:r>
              <a:rPr lang="en-US" dirty="0"/>
              <a:t>And all the browser differences…</a:t>
            </a:r>
          </a:p>
          <a:p>
            <a:endParaRPr lang="en-US" dirty="0"/>
          </a:p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it was just too big.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even if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Read the whole 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get down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last line right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4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Which basically says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Browsers can make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Anything they want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 focusable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At any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 trying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write a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determine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What is focusable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Is not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want to do.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537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Nor do I think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should be doing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Far smarter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Than I have tried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And they get it wrong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Every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My Web Component example</a:t>
            </a:r>
          </a:p>
          <a:p>
            <a:r>
              <a:rPr lang="en-US" dirty="0"/>
              <a:t>Is only one small slice,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small example</a:t>
            </a:r>
          </a:p>
          <a:p>
            <a:r>
              <a:rPr lang="en-US" dirty="0"/>
              <a:t>Of the problems</a:t>
            </a:r>
          </a:p>
          <a:p>
            <a:r>
              <a:rPr lang="en-US" dirty="0"/>
              <a:t>We are facing </a:t>
            </a:r>
          </a:p>
          <a:p>
            <a:r>
              <a:rPr lang="en-US" dirty="0"/>
              <a:t>With focus.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353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we continue</a:t>
            </a:r>
          </a:p>
          <a:p>
            <a:r>
              <a:rPr lang="en-US" dirty="0"/>
              <a:t>To move the needle</a:t>
            </a:r>
          </a:p>
          <a:p>
            <a:r>
              <a:rPr lang="en-US" dirty="0"/>
              <a:t>Of what can be done</a:t>
            </a:r>
          </a:p>
          <a:p>
            <a:r>
              <a:rPr lang="en-US" dirty="0"/>
              <a:t>In a browser,</a:t>
            </a:r>
          </a:p>
          <a:p>
            <a:r>
              <a:rPr lang="en-US" dirty="0"/>
              <a:t>And around accessibility,</a:t>
            </a:r>
          </a:p>
          <a:p>
            <a:r>
              <a:rPr lang="en-US" dirty="0"/>
              <a:t>Focus continues to become</a:t>
            </a:r>
          </a:p>
          <a:p>
            <a:r>
              <a:rPr lang="en-US" dirty="0"/>
              <a:t>More and more</a:t>
            </a:r>
          </a:p>
          <a:p>
            <a:r>
              <a:rPr lang="en-US" dirty="0"/>
              <a:t>Of a pain point</a:t>
            </a:r>
          </a:p>
          <a:p>
            <a:r>
              <a:rPr lang="en-US" dirty="0"/>
              <a:t>For developers.</a:t>
            </a:r>
          </a:p>
          <a:p>
            <a:endParaRPr lang="en-US" dirty="0"/>
          </a:p>
          <a:p>
            <a:r>
              <a:rPr lang="en-US" dirty="0"/>
              <a:t>But we can solve</a:t>
            </a:r>
          </a:p>
          <a:p>
            <a:r>
              <a:rPr lang="en-US" dirty="0"/>
              <a:t>These problems.</a:t>
            </a:r>
          </a:p>
          <a:p>
            <a:r>
              <a:rPr lang="en-US" dirty="0"/>
              <a:t>We can make </a:t>
            </a:r>
          </a:p>
          <a:p>
            <a:r>
              <a:rPr lang="en-US" dirty="0"/>
              <a:t>focus better,</a:t>
            </a:r>
          </a:p>
          <a:p>
            <a:r>
              <a:rPr lang="en-US" dirty="0"/>
              <a:t>We can make it</a:t>
            </a:r>
          </a:p>
          <a:p>
            <a:r>
              <a:rPr lang="en-US" dirty="0"/>
              <a:t>So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78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could be more powerful</a:t>
            </a:r>
          </a:p>
          <a:p>
            <a:r>
              <a:rPr lang="en-US" dirty="0"/>
              <a:t>It could be easier to work with</a:t>
            </a:r>
          </a:p>
          <a:p>
            <a:r>
              <a:rPr lang="en-US" dirty="0"/>
              <a:t>It could help us</a:t>
            </a:r>
          </a:p>
          <a:p>
            <a:r>
              <a:rPr lang="en-US" dirty="0"/>
              <a:t>Do what we need to do.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156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We could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endParaRPr lang="en-US" dirty="0"/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programmatically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To track</a:t>
            </a:r>
          </a:p>
          <a:p>
            <a:r>
              <a:rPr lang="en-US" dirty="0"/>
              <a:t>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355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&lt;quick pause&gt;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passable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</a:t>
            </a:r>
          </a:p>
          <a:p>
            <a:r>
              <a:rPr lang="en-US" dirty="0"/>
              <a:t>To get started.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But as I was writing my code</a:t>
            </a:r>
          </a:p>
          <a:p>
            <a:r>
              <a:rPr lang="en-US" dirty="0"/>
              <a:t>I started wondering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798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 and super well-known…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ad cat">
            <a:extLst>
              <a:ext uri="{FF2B5EF4-FFF2-40B4-BE49-F238E27FC236}">
                <a16:creationId xmlns:a16="http://schemas.microsoft.com/office/drawing/2014/main" id="{A4BB3906-D0DF-4321-BA14-B1BB57094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1A4F9-7557-49F3-B97E-4127964E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52949" y="1216094"/>
            <a:ext cx="1529616" cy="1822440"/>
          </a:xfrm>
          <a:prstGeom prst="rect">
            <a:avLst/>
          </a:prstGeom>
        </p:spPr>
      </p:pic>
      <p:pic>
        <p:nvPicPr>
          <p:cNvPr id="3" name="Picture 2" descr="Image result for browser">
            <a:extLst>
              <a:ext uri="{FF2B5EF4-FFF2-40B4-BE49-F238E27FC236}">
                <a16:creationId xmlns:a16="http://schemas.microsoft.com/office/drawing/2014/main" id="{9D7B8830-2000-42E2-8F23-DA1ADBC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5802" y="1516426"/>
            <a:ext cx="1860037" cy="18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14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830DBB-BEC3-4C9C-9C1F-8E2000C206EB}"/>
              </a:ext>
            </a:extLst>
          </p:cNvPr>
          <p:cNvCxnSpPr/>
          <p:nvPr/>
        </p:nvCxnSpPr>
        <p:spPr>
          <a:xfrm>
            <a:off x="1707356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CD788FE-7C00-44CC-A1FC-5653703AE3DF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56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072A9B-81F3-493E-B64A-CD772240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4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B60CFA-C5BA-4783-BBEC-E224B308939E}"/>
              </a:ext>
            </a:extLst>
          </p:cNvPr>
          <p:cNvCxnSpPr/>
          <p:nvPr/>
        </p:nvCxnSpPr>
        <p:spPr>
          <a:xfrm>
            <a:off x="1707356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059F9E-5E78-4030-AA31-0ED81AF58E41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7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E0BA3-1B03-4877-9079-94BDC3DF2E00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7BC47CD-BB9B-4430-B689-8C8BA707666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6E94D8-368F-4B5B-8D0F-C13DF25242DE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C81524-030B-472D-A103-259942B336AD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8071FF-7CDB-4C27-99B8-FCD69D4B5DC6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7D4EC0-3D2A-4F3B-BCC6-49BE248E654F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AC506-AA34-4EBF-814C-FC0BE3B70B0A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51EC71-545B-4258-A0BD-BB2ADE539A0B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7CC147-A0B5-4807-B183-F56FB71DEE66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603BCE-9938-476F-BEC4-1FA9D7553E7B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3B898-E996-4931-8777-17808EF15010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1B598-8131-4A2A-AF85-8BBFE253A03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145B7-8343-48F0-A223-615330A0C491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4ED706-DA22-4A08-8B0D-13F106B8F990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E46BF83-8F3A-402E-9897-5E29857DE968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B60CFA-C5BA-4783-BBEC-E224B308939E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4059F9E-5E78-4030-AA31-0ED81AF58E41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2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FA0A3C-4C9F-4B94-8146-90D5B26FBFC3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AD839B-FDE7-4492-8A08-94523240DFA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92A4D9-16FE-4D32-B09A-45B26F3FA142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6A1796-139B-40FB-BC05-B0622A6832CB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054567-53D2-468D-AAF9-827376CF743C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007BDB-93C6-4ADA-B442-42C20BC45E7D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80D118-8766-47EB-A49D-EAF521A1684E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B55095-40F7-4BD1-927A-E917953A059C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D57775-8E3D-44D5-BB28-3C2AA210D277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8E468-5176-4401-92FD-E199CFD22F4A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A9F41-BCB4-4F41-A5F5-4EDF79CAA6FE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8FE885-3BBE-4629-998A-D0D3FACAFC2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22E74-EE87-478C-B477-3E7B66ABB48D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8F5015-B651-4850-9B70-B074E2FE1333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330347-A112-453C-9AA2-7545F1CE1901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FF566-E87A-480E-BA40-08323209127A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53AA2-BD5F-4375-949B-4259E10559A7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FA0A3C-4C9F-4B94-8146-90D5B26FBFC3}"/>
              </a:ext>
            </a:extLst>
          </p:cNvPr>
          <p:cNvGrpSpPr/>
          <p:nvPr/>
        </p:nvGrpSpPr>
        <p:grpSpPr>
          <a:xfrm>
            <a:off x="1515665" y="85725"/>
            <a:ext cx="9160670" cy="6273225"/>
            <a:chOff x="121443" y="0"/>
            <a:chExt cx="9160670" cy="62732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2AD839B-FDE7-4492-8A08-94523240DFA5}"/>
                </a:ext>
              </a:extLst>
            </p:cNvPr>
            <p:cNvSpPr/>
            <p:nvPr/>
          </p:nvSpPr>
          <p:spPr>
            <a:xfrm>
              <a:off x="2071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692A4D9-16FE-4D32-B09A-45B26F3FA142}"/>
                </a:ext>
              </a:extLst>
            </p:cNvPr>
            <p:cNvSpPr txBox="1"/>
            <p:nvPr/>
          </p:nvSpPr>
          <p:spPr>
            <a:xfrm>
              <a:off x="121443" y="0"/>
              <a:ext cx="2023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First Name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6A1796-139B-40FB-BC05-B0622A6832CB}"/>
                </a:ext>
              </a:extLst>
            </p:cNvPr>
            <p:cNvSpPr/>
            <p:nvPr/>
          </p:nvSpPr>
          <p:spPr>
            <a:xfrm>
              <a:off x="4931569" y="584775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054567-53D2-468D-AAF9-827376CF743C}"/>
                </a:ext>
              </a:extLst>
            </p:cNvPr>
            <p:cNvSpPr txBox="1"/>
            <p:nvPr/>
          </p:nvSpPr>
          <p:spPr>
            <a:xfrm>
              <a:off x="4845843" y="0"/>
              <a:ext cx="1967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Last Name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007BDB-93C6-4ADA-B442-42C20BC45E7D}"/>
                </a:ext>
              </a:extLst>
            </p:cNvPr>
            <p:cNvSpPr/>
            <p:nvPr/>
          </p:nvSpPr>
          <p:spPr>
            <a:xfrm>
              <a:off x="207169" y="2173069"/>
              <a:ext cx="90749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80D118-8766-47EB-A49D-EAF521A1684E}"/>
                </a:ext>
              </a:extLst>
            </p:cNvPr>
            <p:cNvSpPr txBox="1"/>
            <p:nvPr/>
          </p:nvSpPr>
          <p:spPr>
            <a:xfrm>
              <a:off x="121443" y="1588294"/>
              <a:ext cx="2917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Mailing Address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B55095-40F7-4BD1-927A-E917953A059C}"/>
                </a:ext>
              </a:extLst>
            </p:cNvPr>
            <p:cNvSpPr/>
            <p:nvPr/>
          </p:nvSpPr>
          <p:spPr>
            <a:xfrm>
              <a:off x="207169" y="3761363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D57775-8E3D-44D5-BB28-3C2AA210D277}"/>
                </a:ext>
              </a:extLst>
            </p:cNvPr>
            <p:cNvSpPr txBox="1"/>
            <p:nvPr/>
          </p:nvSpPr>
          <p:spPr>
            <a:xfrm>
              <a:off x="121443" y="3176588"/>
              <a:ext cx="8402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C8E468-5176-4401-92FD-E199CFD22F4A}"/>
                </a:ext>
              </a:extLst>
            </p:cNvPr>
            <p:cNvSpPr/>
            <p:nvPr/>
          </p:nvSpPr>
          <p:spPr>
            <a:xfrm>
              <a:off x="4931569" y="3732788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8A9F41-BCB4-4F41-A5F5-4EDF79CAA6FE}"/>
                </a:ext>
              </a:extLst>
            </p:cNvPr>
            <p:cNvSpPr txBox="1"/>
            <p:nvPr/>
          </p:nvSpPr>
          <p:spPr>
            <a:xfrm>
              <a:off x="4845843" y="3148013"/>
              <a:ext cx="2707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State/Province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8FE885-3BBE-4629-998A-D0D3FACAFC2A}"/>
                </a:ext>
              </a:extLst>
            </p:cNvPr>
            <p:cNvSpPr/>
            <p:nvPr/>
          </p:nvSpPr>
          <p:spPr>
            <a:xfrm>
              <a:off x="207169" y="5401687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022E74-EE87-478C-B477-3E7B66ABB48D}"/>
                </a:ext>
              </a:extLst>
            </p:cNvPr>
            <p:cNvSpPr txBox="1"/>
            <p:nvPr/>
          </p:nvSpPr>
          <p:spPr>
            <a:xfrm>
              <a:off x="121443" y="4816912"/>
              <a:ext cx="21763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Postal Code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8F5015-B651-4850-9B70-B074E2FE1333}"/>
                </a:ext>
              </a:extLst>
            </p:cNvPr>
            <p:cNvSpPr/>
            <p:nvPr/>
          </p:nvSpPr>
          <p:spPr>
            <a:xfrm>
              <a:off x="4931569" y="5373112"/>
              <a:ext cx="4350544" cy="871538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330347-A112-453C-9AA2-7545F1CE1901}"/>
                </a:ext>
              </a:extLst>
            </p:cNvPr>
            <p:cNvSpPr txBox="1"/>
            <p:nvPr/>
          </p:nvSpPr>
          <p:spPr>
            <a:xfrm>
              <a:off x="4845843" y="4788337"/>
              <a:ext cx="15436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Country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FF566-E87A-480E-BA40-08323209127A}"/>
              </a:ext>
            </a:extLst>
          </p:cNvPr>
          <p:cNvCxnSpPr/>
          <p:nvPr/>
        </p:nvCxnSpPr>
        <p:spPr>
          <a:xfrm>
            <a:off x="2128840" y="778669"/>
            <a:ext cx="0" cy="657225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53AA2-BD5F-4375-949B-4259E10559A7}"/>
              </a:ext>
            </a:extLst>
          </p:cNvPr>
          <p:cNvSpPr/>
          <p:nvPr/>
        </p:nvSpPr>
        <p:spPr>
          <a:xfrm>
            <a:off x="1500188" y="607219"/>
            <a:ext cx="4543425" cy="9858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666207"/>
            <a:ext cx="12192000" cy="62738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94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2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2122708"/>
            <a:ext cx="12192000" cy="1306291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22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BEC7F0-4DA3-41C1-8009-812EECEA33D2}"/>
              </a:ext>
            </a:extLst>
          </p:cNvPr>
          <p:cNvSpPr/>
          <p:nvPr/>
        </p:nvSpPr>
        <p:spPr>
          <a:xfrm>
            <a:off x="0" y="4258476"/>
            <a:ext cx="12192000" cy="247641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51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6"/>
            <a:ext cx="12192000" cy="556652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29000"/>
            <a:ext cx="12192000" cy="2581919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55313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5725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99CC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269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723C50-6C54-4F8A-BAD3-005534F50CF8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44FEE-D06C-4E23-8464-F31A2116BFE9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F88992-BF7F-43FE-B9A0-B5C65CFCAF31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440987-A431-4C1B-B508-A122AF7A25D7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8511EE-5A91-46B5-8C34-6E859544A42F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41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349DD70-620E-44D3-A226-F1B075CCC15F}"/>
              </a:ext>
            </a:extLst>
          </p:cNvPr>
          <p:cNvSpPr/>
          <p:nvPr/>
        </p:nvSpPr>
        <p:spPr>
          <a:xfrm>
            <a:off x="10703375" y="3262649"/>
            <a:ext cx="648586" cy="970878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2187D10-161E-43AB-BACA-1EAA62322890}"/>
              </a:ext>
            </a:extLst>
          </p:cNvPr>
          <p:cNvSpPr/>
          <p:nvPr/>
        </p:nvSpPr>
        <p:spPr>
          <a:xfrm>
            <a:off x="162960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29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847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2951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7" y="261938"/>
            <a:ext cx="8991600" cy="6374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1777A-F625-4735-9CFE-32DEBD16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881062"/>
            <a:ext cx="704849" cy="1862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D3CE2-8F5C-49B3-BBA9-F3671C2C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2671762"/>
            <a:ext cx="704849" cy="18621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8CE62-E4E2-47FD-8B8F-8F30D2AC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6" y="-728664"/>
            <a:ext cx="704849" cy="1862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30B47-4EB1-4832-B331-4CA881548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4281488"/>
            <a:ext cx="704849" cy="186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166E23-4EE3-4498-8630-94A5234A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78606" y="5319713"/>
            <a:ext cx="704849" cy="1862137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5AEB8B1-C68B-48BA-8E05-473BFD195F64}"/>
              </a:ext>
            </a:extLst>
          </p:cNvPr>
          <p:cNvSpPr/>
          <p:nvPr/>
        </p:nvSpPr>
        <p:spPr>
          <a:xfrm rot="5400000">
            <a:off x="1073049" y="1413569"/>
            <a:ext cx="1862137" cy="180677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738546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Elements that have their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tabindex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shapes of area elements in an image map associated with an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img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user-agent provided </a:t>
            </a:r>
            <a:r>
              <a:rPr lang="en-US" sz="3200" dirty="0" err="1">
                <a:solidFill>
                  <a:schemeClr val="tx2">
                    <a:lumMod val="25000"/>
                  </a:schemeClr>
                </a:solidFill>
              </a:rPr>
              <a:t>subwidgets</a:t>
            </a: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25000"/>
                  </a:schemeClr>
                </a:solidFill>
              </a:rPr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16188254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839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ad cake">
            <a:extLst>
              <a:ext uri="{FF2B5EF4-FFF2-40B4-BE49-F238E27FC236}">
                <a16:creationId xmlns:a16="http://schemas.microsoft.com/office/drawing/2014/main" id="{5E428A05-0A90-4184-BA50-A1566295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15" y="522386"/>
            <a:ext cx="7750969" cy="581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2056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9804D8A6-2144-4911-A1BE-361D70CC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4" y="510480"/>
            <a:ext cx="4669631" cy="5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7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6672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65252-ACD5-4775-97C9-F6D14DA7E44C}"/>
              </a:ext>
            </a:extLst>
          </p:cNvPr>
          <p:cNvSpPr/>
          <p:nvPr/>
        </p:nvSpPr>
        <p:spPr>
          <a:xfrm>
            <a:off x="130629" y="6224451"/>
            <a:ext cx="3716382" cy="633549"/>
          </a:xfrm>
          <a:prstGeom prst="roundRect">
            <a:avLst/>
          </a:prstGeom>
          <a:solidFill>
            <a:srgbClr val="FE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CBA74-BE5D-419A-8432-9654D4E2CC4F}"/>
              </a:ext>
            </a:extLst>
          </p:cNvPr>
          <p:cNvSpPr txBox="1"/>
          <p:nvPr/>
        </p:nvSpPr>
        <p:spPr>
          <a:xfrm>
            <a:off x="147171" y="5633824"/>
            <a:ext cx="3418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Glen’s Awesome JS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 Library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C9BA41-DB11-4B23-A9C1-6227A47DF84F}"/>
              </a:ext>
            </a:extLst>
          </p:cNvPr>
          <p:cNvSpPr/>
          <p:nvPr/>
        </p:nvSpPr>
        <p:spPr>
          <a:xfrm>
            <a:off x="3713291" y="5550547"/>
            <a:ext cx="875211" cy="79683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browser">
            <a:extLst>
              <a:ext uri="{FF2B5EF4-FFF2-40B4-BE49-F238E27FC236}">
                <a16:creationId xmlns:a16="http://schemas.microsoft.com/office/drawing/2014/main" id="{5C25C132-3452-452F-9F97-CF7BD2D3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>
          <a:solidFill>
            <a:srgbClr val="FFFF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1820</TotalTime>
  <Words>5470</Words>
  <Application>Microsoft Office PowerPoint</Application>
  <PresentationFormat>Widescreen</PresentationFormat>
  <Paragraphs>1739</Paragraphs>
  <Slides>133</Slides>
  <Notes>133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0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261</cp:revision>
  <dcterms:created xsi:type="dcterms:W3CDTF">2018-12-04T17:37:47Z</dcterms:created>
  <dcterms:modified xsi:type="dcterms:W3CDTF">2019-08-12T04:22:34Z</dcterms:modified>
</cp:coreProperties>
</file>